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90">
          <p15:clr>
            <a:srgbClr val="A4A3A4"/>
          </p15:clr>
        </p15:guide>
        <p15:guide id="2" pos="240">
          <p15:clr>
            <a:srgbClr val="9AA0A6"/>
          </p15:clr>
        </p15:guide>
        <p15:guide id="3" orient="horz" pos="610">
          <p15:clr>
            <a:srgbClr val="9AA0A6"/>
          </p15:clr>
        </p15:guide>
        <p15:guide id="4" orient="horz" pos="604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28" roundtripDataSignature="AMtx7mgQfoWydLfPrKh6FeNIl3RNo5N9V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Srikanth Sampat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0292ED2-8859-4DFA-AA83-B907A8E7E34F}">
  <a:tblStyle styleId="{A0292ED2-8859-4DFA-AA83-B907A8E7E34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90" orient="horz"/>
        <p:guide pos="240"/>
        <p:guide pos="610" orient="horz"/>
        <p:guide pos="6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font" Target="fonts/Roboto-regular.fntdata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customschemas.google.com/relationships/presentationmetadata" Target="metadata"/><Relationship Id="rId27" Type="http://schemas.openxmlformats.org/officeDocument/2006/relationships/font" Target="fonts/Roboto-boldItalic.fntdata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1-14T10:03:40.194">
    <p:pos x="6000" y="0"/>
    <p:text>@1997anirudh@gmail.com
_Assigned to Anirudh D_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vMypYQ"/>
      </p:ext>
    </p:extLst>
  </p:cm>
  <p:cm authorId="0" idx="2" dt="2021-11-14T10:03:11.820">
    <p:pos x="6000" y="100"/>
    <p:text>@pranavmurali11@gmail.com
_Assigned to Pranav Murali_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RvMypYM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1c62a5f57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101c62a5f5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1c62a5f5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101c62a5f5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c953967a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c953967a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1c62a5f57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01c62a5f57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01c62a5f5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101c62a5f5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20366abd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1020366abd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1c62a5f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101c62a5f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1c62a5f5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01c62a5f5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1c62a5f5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01c62a5f5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1c62a5f57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101c62a5f5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1c62a5f5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01c62a5f5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1c62a5f5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101c62a5f5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1c62a5f57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101c62a5f57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Intro Option 2">
  <p:cSld name="Cover Intro Option 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/>
          <p:nvPr>
            <p:ph type="title"/>
          </p:nvPr>
        </p:nvSpPr>
        <p:spPr>
          <a:xfrm>
            <a:off x="311700" y="12832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p5"/>
          <p:cNvSpPr txBox="1"/>
          <p:nvPr>
            <p:ph idx="1" type="subTitle"/>
          </p:nvPr>
        </p:nvSpPr>
        <p:spPr>
          <a:xfrm>
            <a:off x="360625" y="1005325"/>
            <a:ext cx="75087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2" name="Google Shape;1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7375" y="3799423"/>
            <a:ext cx="3464700" cy="9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with text 1">
  <p:cSld name="Headline with text 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highlight>
                  <a:schemeClr val="accent1"/>
                </a:highlight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17"/>
          <p:cNvSpPr txBox="1"/>
          <p:nvPr>
            <p:ph idx="1" type="body"/>
          </p:nvPr>
        </p:nvSpPr>
        <p:spPr>
          <a:xfrm>
            <a:off x="311698" y="1204825"/>
            <a:ext cx="7820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" name="Google Shape;20;p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" name="Google Shape;2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1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2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kaggle.com/sobhanmoosavi/us-accidents" TargetMode="External"/><Relationship Id="rId4" Type="http://schemas.openxmlformats.org/officeDocument/2006/relationships/hyperlink" Target="https://github.com/1997anirudh/ANC-Project-" TargetMode="External"/><Relationship Id="rId5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d_WQdMpDTk0zl8UkZFPKOM8VDbTrYnAu/view" TargetMode="External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hyperlink" Target="http://drive.google.com/file/d/1si79cSDmWosuIQd-MtCEHQIXCVtjUC1H/view" TargetMode="External"/><Relationship Id="rId6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>
            <p:ph type="title"/>
          </p:nvPr>
        </p:nvSpPr>
        <p:spPr>
          <a:xfrm>
            <a:off x="258450" y="855738"/>
            <a:ext cx="86271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" sz="2600">
                <a:latin typeface="Times New Roman"/>
                <a:ea typeface="Times New Roman"/>
                <a:cs typeface="Times New Roman"/>
                <a:sym typeface="Times New Roman"/>
              </a:rPr>
              <a:t>Building an Accident Prediction Model Using Machine Learning Algorithms on Heterogeneous Sparse Data</a:t>
            </a:r>
            <a:endParaRPr sz="4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269400" y="278800"/>
            <a:ext cx="8605200" cy="52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85000" lnSpcReduction="2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6176"/>
              <a:buFont typeface="Arial"/>
              <a:buNone/>
            </a:pPr>
            <a:r>
              <a:rPr lang="en" sz="3200"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EEE 511: Artificial Neural Computation </a:t>
            </a:r>
            <a:endParaRPr i="0" sz="3200" u="none" cap="none" strike="noStrike">
              <a:solidFill>
                <a:srgbClr val="FFC62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691950" y="1940225"/>
            <a:ext cx="81936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2800350" lvl="0" marL="0" marR="12273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2800350" lvl="0" marL="0" marR="12273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6: </a:t>
            </a: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Anirudh Srinivasan, Manohar Akula, </a:t>
            </a:r>
            <a:b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Pranav Murali, Srikanth Sampath  </a:t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Keywords: </a:t>
            </a:r>
            <a:r>
              <a:rPr b="0" i="0" lang="en" sz="1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Structured Learning, Hummingbird, Adversarial Regularization</a:t>
            </a:r>
            <a:endParaRPr b="0" i="0" sz="1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675" y="1940225"/>
            <a:ext cx="3198075" cy="188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1c62a5f57_0_85"/>
          <p:cNvSpPr txBox="1"/>
          <p:nvPr>
            <p:ph type="title"/>
          </p:nvPr>
        </p:nvSpPr>
        <p:spPr>
          <a:xfrm>
            <a:off x="304800" y="74400"/>
            <a:ext cx="852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Observations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61" name="Google Shape;161;g101c62a5f57_0_85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162" name="Google Shape;162;g101c62a5f57_0_85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3" name="Google Shape;163;g101c62a5f57_0_8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4" name="Google Shape;164;g101c62a5f57_0_85"/>
          <p:cNvSpPr txBox="1"/>
          <p:nvPr/>
        </p:nvSpPr>
        <p:spPr>
          <a:xfrm>
            <a:off x="7682150" y="4873863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65" name="Google Shape;165;g101c62a5f57_0_85"/>
          <p:cNvGrpSpPr/>
          <p:nvPr/>
        </p:nvGrpSpPr>
        <p:grpSpPr>
          <a:xfrm>
            <a:off x="3307275" y="767237"/>
            <a:ext cx="2693799" cy="2073475"/>
            <a:chOff x="585550" y="727225"/>
            <a:chExt cx="2693799" cy="2073475"/>
          </a:xfrm>
        </p:grpSpPr>
        <p:pic>
          <p:nvPicPr>
            <p:cNvPr id="166" name="Google Shape;166;g101c62a5f57_0_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5550" y="727225"/>
              <a:ext cx="2693799" cy="207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g101c62a5f57_0_85"/>
            <p:cNvSpPr/>
            <p:nvPr/>
          </p:nvSpPr>
          <p:spPr>
            <a:xfrm>
              <a:off x="2181675" y="1649775"/>
              <a:ext cx="884400" cy="9204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8" name="Google Shape;168;g101c62a5f57_0_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1000" y="753776"/>
            <a:ext cx="2883001" cy="20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101c62a5f57_0_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" y="2922149"/>
            <a:ext cx="5620073" cy="179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101c62a5f57_0_85"/>
          <p:cNvSpPr txBox="1"/>
          <p:nvPr/>
        </p:nvSpPr>
        <p:spPr>
          <a:xfrm>
            <a:off x="6175250" y="1078650"/>
            <a:ext cx="2883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First graph shows NSL with the highest accuracy of 81% against the baseline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The second graph displays the case </a:t>
            </a:r>
            <a:r>
              <a:rPr lang="en"/>
              <a:t>where</a:t>
            </a:r>
            <a:r>
              <a:rPr lang="en"/>
              <a:t> NSL is able to predict better for Severity level 3 and 4 (fewer records of data points)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Code snippet of the </a:t>
            </a:r>
            <a:r>
              <a:rPr lang="en"/>
              <a:t>hummingbird</a:t>
            </a:r>
            <a:r>
              <a:rPr lang="en"/>
              <a:t> integration for one of the baseline models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1c62a5f57_0_106"/>
          <p:cNvSpPr txBox="1"/>
          <p:nvPr>
            <p:ph type="title"/>
          </p:nvPr>
        </p:nvSpPr>
        <p:spPr>
          <a:xfrm>
            <a:off x="304800" y="74400"/>
            <a:ext cx="852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6" name="Google Shape;176;g101c62a5f57_0_106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177" name="Google Shape;177;g101c62a5f57_0_106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8" name="Google Shape;178;g101c62a5f57_0_10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9" name="Google Shape;179;g101c62a5f57_0_106"/>
          <p:cNvSpPr txBox="1"/>
          <p:nvPr/>
        </p:nvSpPr>
        <p:spPr>
          <a:xfrm>
            <a:off x="7682150" y="4873863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g101c62a5f57_0_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3750" y="519800"/>
            <a:ext cx="3355100" cy="19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101c62a5f57_0_106"/>
          <p:cNvSpPr txBox="1"/>
          <p:nvPr>
            <p:ph idx="1" type="body"/>
          </p:nvPr>
        </p:nvSpPr>
        <p:spPr>
          <a:xfrm>
            <a:off x="304800" y="685800"/>
            <a:ext cx="4343400" cy="41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implementing the proposed ML models, NSL model achieved an accuracy of 81% and performed better compared to the baseline models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Interestingly, a few interstates contributed majorly to severity level 4 accidents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Integration of Hummingbird for supervised ML models significantly reduced the runtime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NSL achieved significantly higher true positivity rate especially for the severity level 4 as seen in the figure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g101c62a5f57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7200" y="2527500"/>
            <a:ext cx="3348200" cy="213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c953967a1_0_16"/>
          <p:cNvSpPr txBox="1"/>
          <p:nvPr>
            <p:ph type="title"/>
          </p:nvPr>
        </p:nvSpPr>
        <p:spPr>
          <a:xfrm>
            <a:off x="311700" y="31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Challenges Faced</a:t>
            </a:r>
            <a:endParaRPr/>
          </a:p>
        </p:txBody>
      </p:sp>
      <p:sp>
        <p:nvSpPr>
          <p:cNvPr id="188" name="Google Shape;188;gfc953967a1_0_16"/>
          <p:cNvSpPr txBox="1"/>
          <p:nvPr>
            <p:ph idx="1" type="body"/>
          </p:nvPr>
        </p:nvSpPr>
        <p:spPr>
          <a:xfrm>
            <a:off x="311700" y="12638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22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" sz="1700">
                <a:solidFill>
                  <a:schemeClr val="dk1"/>
                </a:solidFill>
              </a:rPr>
              <a:t>Integrating dynamic datasets with newer records and attributes</a:t>
            </a:r>
            <a:endParaRPr sz="1700">
              <a:solidFill>
                <a:schemeClr val="dk1"/>
              </a:solidFill>
            </a:endParaRPr>
          </a:p>
          <a:p>
            <a:pPr indent="-222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en" sz="1700">
                <a:solidFill>
                  <a:schemeClr val="dk1"/>
                </a:solidFill>
              </a:rPr>
              <a:t>Building robust model making accurate predictions with less labelled data</a:t>
            </a:r>
            <a:endParaRPr sz="1700">
              <a:solidFill>
                <a:schemeClr val="dk1"/>
              </a:solidFill>
            </a:endParaRPr>
          </a:p>
          <a:p>
            <a:pPr indent="-215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" sz="1700">
                <a:solidFill>
                  <a:schemeClr val="dk1"/>
                </a:solidFill>
              </a:rPr>
              <a:t>Hyper parameter tuning to obtain optimal model results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fc953967a1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125" y="1210925"/>
            <a:ext cx="4527600" cy="3299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1c62a5f57_0_121"/>
          <p:cNvSpPr txBox="1"/>
          <p:nvPr>
            <p:ph type="title"/>
          </p:nvPr>
        </p:nvSpPr>
        <p:spPr>
          <a:xfrm>
            <a:off x="304800" y="74400"/>
            <a:ext cx="852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Conclusion and Future Scope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95" name="Google Shape;195;g101c62a5f57_0_121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196" name="Google Shape;196;g101c62a5f57_0_121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7" name="Google Shape;197;g101c62a5f57_0_1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8" name="Google Shape;198;g101c62a5f57_0_121"/>
          <p:cNvSpPr txBox="1"/>
          <p:nvPr/>
        </p:nvSpPr>
        <p:spPr>
          <a:xfrm>
            <a:off x="7691700" y="4876800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g101c62a5f57_0_121"/>
          <p:cNvSpPr txBox="1"/>
          <p:nvPr/>
        </p:nvSpPr>
        <p:spPr>
          <a:xfrm>
            <a:off x="3017275" y="1043050"/>
            <a:ext cx="267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101c62a5f57_0_121"/>
          <p:cNvSpPr txBox="1"/>
          <p:nvPr/>
        </p:nvSpPr>
        <p:spPr>
          <a:xfrm>
            <a:off x="6357450" y="1043050"/>
            <a:ext cx="267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01c62a5f57_0_121"/>
          <p:cNvSpPr txBox="1"/>
          <p:nvPr/>
        </p:nvSpPr>
        <p:spPr>
          <a:xfrm>
            <a:off x="381002" y="868850"/>
            <a:ext cx="4353000" cy="1939500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Conclusion</a:t>
            </a:r>
            <a:endParaRPr b="1" sz="1500"/>
          </a:p>
          <a:p>
            <a:pPr indent="-209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/>
              <a:t>Using countrywide accident dataset, state-of-the-art model built to predict accident severity</a:t>
            </a:r>
            <a:endParaRPr/>
          </a:p>
          <a:p>
            <a:pPr indent="-203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Coordinate with ground response teams for timely intervention </a:t>
            </a:r>
            <a:endParaRPr/>
          </a:p>
          <a:p>
            <a:pPr indent="-203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/>
              <a:t>Urban planners can leverage findings to identify potential points of interest</a:t>
            </a:r>
            <a:endParaRPr/>
          </a:p>
        </p:txBody>
      </p:sp>
      <p:sp>
        <p:nvSpPr>
          <p:cNvPr id="202" name="Google Shape;202;g101c62a5f57_0_121"/>
          <p:cNvSpPr txBox="1"/>
          <p:nvPr/>
        </p:nvSpPr>
        <p:spPr>
          <a:xfrm>
            <a:off x="381000" y="2965225"/>
            <a:ext cx="4353000" cy="1754700"/>
          </a:xfrm>
          <a:prstGeom prst="rect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 u="sng"/>
              <a:t>Future Scope</a:t>
            </a:r>
            <a:endParaRPr b="1" sz="1500"/>
          </a:p>
          <a:p>
            <a:pPr indent="-209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/>
              <a:t>Integrating Microsoft’s Hummingbird with all the ML models </a:t>
            </a:r>
            <a:endParaRPr/>
          </a:p>
          <a:p>
            <a:pPr indent="-209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/>
              <a:t>As the model keeps learning, the accuracy can be further increased using dynamic dataset</a:t>
            </a:r>
            <a:endParaRPr/>
          </a:p>
          <a:p>
            <a:pPr indent="-209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/>
              <a:t>Creating positive impact with comprehensive usage of NSL and Hummingbird</a:t>
            </a:r>
            <a:endParaRPr/>
          </a:p>
        </p:txBody>
      </p:sp>
      <p:pic>
        <p:nvPicPr>
          <p:cNvPr id="203" name="Google Shape;203;g101c62a5f57_0_121"/>
          <p:cNvPicPr preferRelativeResize="0"/>
          <p:nvPr/>
        </p:nvPicPr>
        <p:blipFill rotWithShape="1">
          <a:blip r:embed="rId4">
            <a:alphaModFix/>
          </a:blip>
          <a:srcRect b="7355" l="0" r="0" t="0"/>
          <a:stretch/>
        </p:blipFill>
        <p:spPr>
          <a:xfrm>
            <a:off x="5932925" y="1277774"/>
            <a:ext cx="2784325" cy="27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"/>
          <p:cNvSpPr txBox="1"/>
          <p:nvPr>
            <p:ph type="ctrTitle"/>
          </p:nvPr>
        </p:nvSpPr>
        <p:spPr>
          <a:xfrm>
            <a:off x="304800" y="152400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13991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References</a:t>
            </a:r>
            <a:endParaRPr sz="2700"/>
          </a:p>
        </p:txBody>
      </p:sp>
      <p:sp>
        <p:nvSpPr>
          <p:cNvPr id="209" name="Google Shape;209;p3"/>
          <p:cNvSpPr txBox="1"/>
          <p:nvPr>
            <p:ph idx="1" type="subTitle"/>
          </p:nvPr>
        </p:nvSpPr>
        <p:spPr>
          <a:xfrm>
            <a:off x="304800" y="685800"/>
            <a:ext cx="85206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Papers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 Moosavi et al. 2019’Accident Risk Prediction based on Heterogeneous Sparse Data: New Dataset and Insights’. SIGSPATIAL ’19, November 5–8, 2019, Chicago, IL, USA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US-Accidents: A Countrywide Traffic Accident Dataset, 2021. [Online]. Available: https://smoosavi.org/datasets/ us_accidents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CDC, 'Road Traffic Injuries and Deaths—A Global Problem’, 2020. [Online]. Available: https://www.cdc.gov/ injury/features/global-road-safety/index.html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CDC, ‘Cost Data and Prevention Policies’,2020. [Online]. Available: https://www.cdc.gov/ transportationsafety/costs/index.html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Datasets Source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https://www.kaggle.com/sobhanmoosavi/us-accidents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38150" lvl="0" marL="57150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Code Repository</a:t>
            </a:r>
            <a:endParaRPr b="1"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1" marL="97155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https://github.com/1997anirudh/ANC-Project-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grpSp>
        <p:nvGrpSpPr>
          <p:cNvPr id="210" name="Google Shape;210;p3"/>
          <p:cNvGrpSpPr/>
          <p:nvPr/>
        </p:nvGrpSpPr>
        <p:grpSpPr>
          <a:xfrm>
            <a:off x="0" y="4876800"/>
            <a:ext cx="9144000" cy="298925"/>
            <a:chOff x="0" y="4740006"/>
            <a:chExt cx="9144000" cy="435497"/>
          </a:xfrm>
        </p:grpSpPr>
        <p:sp>
          <p:nvSpPr>
            <p:cNvPr id="211" name="Google Shape;211;p3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2" name="Google Shape;212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" name="Google Shape;213;p3"/>
          <p:cNvSpPr txBox="1"/>
          <p:nvPr/>
        </p:nvSpPr>
        <p:spPr>
          <a:xfrm>
            <a:off x="7691700" y="4876800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1c62a5f57_0_134"/>
          <p:cNvSpPr txBox="1"/>
          <p:nvPr>
            <p:ph idx="1" type="subTitle"/>
          </p:nvPr>
        </p:nvSpPr>
        <p:spPr>
          <a:xfrm>
            <a:off x="311700" y="3069050"/>
            <a:ext cx="8520600" cy="13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1212"/>
              <a:buNone/>
            </a:pPr>
            <a:r>
              <a:rPr b="1" lang="en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any questions??</a:t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1212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628650" lvl="0" marL="0" marR="12273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12"/>
              <a:buFont typeface="Arial"/>
              <a:buNone/>
            </a:pPr>
            <a:r>
              <a:rPr b="1" lang="en" sz="270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6: </a:t>
            </a:r>
            <a:r>
              <a:rPr lang="en" sz="270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Anirudh Srinivasan, Manohar Akula, Pranav Murali, Srikanth Sampath</a:t>
            </a:r>
            <a:endParaRPr b="1" sz="3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1212"/>
              <a:buNone/>
            </a:pPr>
            <a:r>
              <a:t/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9" name="Google Shape;219;g101c62a5f57_0_134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220" name="Google Shape;220;g101c62a5f57_0_134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1" name="Google Shape;221;g101c62a5f57_0_1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" name="Google Shape;222;g101c62a5f57_0_134"/>
          <p:cNvSpPr txBox="1"/>
          <p:nvPr/>
        </p:nvSpPr>
        <p:spPr>
          <a:xfrm>
            <a:off x="7691700" y="4876800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g101c62a5f57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6563" y="1035175"/>
            <a:ext cx="3350874" cy="189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20366abd5_1_5"/>
          <p:cNvSpPr txBox="1"/>
          <p:nvPr>
            <p:ph type="ctrTitle"/>
          </p:nvPr>
        </p:nvSpPr>
        <p:spPr>
          <a:xfrm>
            <a:off x="304800" y="152400"/>
            <a:ext cx="8520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213991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Contributions</a:t>
            </a:r>
            <a:endParaRPr sz="2700"/>
          </a:p>
        </p:txBody>
      </p:sp>
      <p:grpSp>
        <p:nvGrpSpPr>
          <p:cNvPr id="229" name="Google Shape;229;g1020366abd5_1_5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230" name="Google Shape;230;g1020366abd5_1_5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1" name="Google Shape;231;g1020366abd5_1_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g1020366abd5_1_5"/>
          <p:cNvSpPr txBox="1"/>
          <p:nvPr/>
        </p:nvSpPr>
        <p:spPr>
          <a:xfrm>
            <a:off x="7691700" y="4876800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33" name="Google Shape;233;g1020366abd5_1_5"/>
          <p:cNvGraphicFramePr/>
          <p:nvPr/>
        </p:nvGraphicFramePr>
        <p:xfrm>
          <a:off x="945600" y="1215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{A0292ED2-8859-4DFA-AA83-B907A8E7E34F}</a:tableStyleId>
              </a:tblPr>
              <a:tblGrid>
                <a:gridCol w="3619500"/>
                <a:gridCol w="3619500"/>
              </a:tblGrid>
              <a:tr h="398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Team Member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Work Contributed</a:t>
                      </a:r>
                      <a:endParaRPr b="1" sz="1400" u="none" cap="none" strike="noStrike"/>
                    </a:p>
                  </a:txBody>
                  <a:tcPr marT="91425" marB="91425" marR="91425" marL="91425"/>
                </a:tc>
              </a:tr>
              <a:tr h="39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Anirudh Srinivasan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Video compilation and theory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Manohar Akula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Screenshots and references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Pranav Murali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Theory and problem statement formulation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98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Srikanth Sampath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Key concepts and theory formulation</a:t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type="title"/>
          </p:nvPr>
        </p:nvSpPr>
        <p:spPr>
          <a:xfrm>
            <a:off x="304800" y="74400"/>
            <a:ext cx="852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Problem Significance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2"/>
          <p:cNvSpPr txBox="1"/>
          <p:nvPr>
            <p:ph idx="1" type="body"/>
          </p:nvPr>
        </p:nvSpPr>
        <p:spPr>
          <a:xfrm>
            <a:off x="304800" y="914400"/>
            <a:ext cx="4343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Minimizing road accidents is one of the paramount challenges faced by the United States today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country witnesses an alarming 100 deaths each day. CDC claims that road accidents is the leading cause of death in the country.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more vehicles on road, the problem only looks to get severe as time passes if necessary appropriate action isn’t taken in time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35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2"/>
          <p:cNvSpPr txBox="1"/>
          <p:nvPr>
            <p:ph idx="2" type="body"/>
          </p:nvPr>
        </p:nvSpPr>
        <p:spPr>
          <a:xfrm>
            <a:off x="4832400" y="914400"/>
            <a:ext cx="39999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Existing studies used small-scale datasets with limited coverage or large datasets which missed important contextual information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2" name="Google Shape;72;p2"/>
          <p:cNvGrpSpPr/>
          <p:nvPr/>
        </p:nvGrpSpPr>
        <p:grpSpPr>
          <a:xfrm>
            <a:off x="0" y="4876800"/>
            <a:ext cx="9144000" cy="298925"/>
            <a:chOff x="0" y="4740006"/>
            <a:chExt cx="9144000" cy="435497"/>
          </a:xfrm>
        </p:grpSpPr>
        <p:sp>
          <p:nvSpPr>
            <p:cNvPr id="73" name="Google Shape;73;p2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" name="Google Shape;74;p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2"/>
          <p:cNvSpPr txBox="1"/>
          <p:nvPr/>
        </p:nvSpPr>
        <p:spPr>
          <a:xfrm>
            <a:off x="7691700" y="4876800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4600" y="2304875"/>
            <a:ext cx="3645775" cy="23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1c62a5f57_0_0"/>
          <p:cNvSpPr txBox="1"/>
          <p:nvPr>
            <p:ph type="title"/>
          </p:nvPr>
        </p:nvSpPr>
        <p:spPr>
          <a:xfrm>
            <a:off x="304800" y="74400"/>
            <a:ext cx="852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g101c62a5f57_0_0"/>
          <p:cNvSpPr txBox="1"/>
          <p:nvPr>
            <p:ph idx="1" type="body"/>
          </p:nvPr>
        </p:nvSpPr>
        <p:spPr>
          <a:xfrm>
            <a:off x="304800" y="914400"/>
            <a:ext cx="43434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Previous studies to predict accident along with severities were confined to specific regions or did not consider wide range of features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this project, we propose to build a robust machine learning model that utilizes data covering the entire country along with various features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make use of wide range of data events like traffic congestion, hazards, temperature, wind speeds, traffic signals, junction, week, hour and period of the day  </a:t>
            </a:r>
            <a:endParaRPr b="1" sz="35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3" name="Google Shape;83;g101c62a5f57_0_0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84" name="Google Shape;84;g101c62a5f57_0_0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" name="Google Shape;85;g101c62a5f57_0_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g101c62a5f57_0_0"/>
          <p:cNvSpPr txBox="1"/>
          <p:nvPr/>
        </p:nvSpPr>
        <p:spPr>
          <a:xfrm>
            <a:off x="7691700" y="4876800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g101c62a5f5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3365" y="924338"/>
            <a:ext cx="3444175" cy="3294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1c62a5f57_0_13"/>
          <p:cNvSpPr txBox="1"/>
          <p:nvPr>
            <p:ph type="title"/>
          </p:nvPr>
        </p:nvSpPr>
        <p:spPr>
          <a:xfrm>
            <a:off x="304800" y="74400"/>
            <a:ext cx="852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Dataset Description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g101c62a5f57_0_13"/>
          <p:cNvSpPr txBox="1"/>
          <p:nvPr>
            <p:ph idx="1" type="body"/>
          </p:nvPr>
        </p:nvSpPr>
        <p:spPr>
          <a:xfrm>
            <a:off x="304800" y="914400"/>
            <a:ext cx="8520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dataset used contains information about traffic accidents across 49 states of the United States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data has been compiled from February 2016 to December 2020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currently has around 3 million records as of today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has been captured and compiled into a single dataset from multiple entities such as US State Department of Transportation, Law Enforcement Agencies and Traffic Cameras and Sensors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dataset contain 47 columns and the data is broadly classified into four different categories: Traffic Events, Weather Events, Address Events and Points-of-Interest Events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35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4" name="Google Shape;94;g101c62a5f57_0_13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95" name="Google Shape;95;g101c62a5f57_0_13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" name="Google Shape;96;g101c62a5f57_0_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g101c62a5f57_0_13"/>
          <p:cNvSpPr txBox="1"/>
          <p:nvPr/>
        </p:nvSpPr>
        <p:spPr>
          <a:xfrm>
            <a:off x="7691700" y="4876800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1c62a5f57_0_24"/>
          <p:cNvSpPr txBox="1"/>
          <p:nvPr>
            <p:ph type="title"/>
          </p:nvPr>
        </p:nvSpPr>
        <p:spPr>
          <a:xfrm>
            <a:off x="304800" y="74400"/>
            <a:ext cx="852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Computing Requirements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g101c62a5f57_0_24"/>
          <p:cNvSpPr txBox="1"/>
          <p:nvPr>
            <p:ph idx="1" type="body"/>
          </p:nvPr>
        </p:nvSpPr>
        <p:spPr>
          <a:xfrm>
            <a:off x="304800" y="685800"/>
            <a:ext cx="4150800" cy="4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 System Requirements: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12GB RAM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Windows/Mac OS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 GB Graphic Card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recommend using python 3.x and install the following libraries: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Keras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Scikit-learn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Structured Learning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Torch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◆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Hummingbird-ml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35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04" name="Google Shape;104;g101c62a5f57_0_24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105" name="Google Shape;105;g101c62a5f57_0_24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" name="Google Shape;106;g101c62a5f57_0_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" name="Google Shape;107;g101c62a5f57_0_24"/>
          <p:cNvSpPr txBox="1"/>
          <p:nvPr/>
        </p:nvSpPr>
        <p:spPr>
          <a:xfrm>
            <a:off x="7691700" y="4876800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8" name="Google Shape;108;g101c62a5f57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4375" y="685800"/>
            <a:ext cx="3981026" cy="18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01c62a5f57_0_24" title="WhatsApp Video 2021-11-15 at 10.06.46 PM.mp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4375" y="2784450"/>
            <a:ext cx="3981025" cy="201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1c62a5f57_0_35"/>
          <p:cNvSpPr txBox="1"/>
          <p:nvPr>
            <p:ph type="title"/>
          </p:nvPr>
        </p:nvSpPr>
        <p:spPr>
          <a:xfrm>
            <a:off x="304800" y="74400"/>
            <a:ext cx="852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Project Workflow and </a:t>
            </a: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Baseline Modelling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g101c62a5f57_0_35"/>
          <p:cNvSpPr txBox="1"/>
          <p:nvPr>
            <p:ph idx="2" type="body"/>
          </p:nvPr>
        </p:nvSpPr>
        <p:spPr>
          <a:xfrm>
            <a:off x="4825500" y="800100"/>
            <a:ext cx="39999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transform the cleaned dataset into train and test in the ratio 80:20 and then we train the baseline models and measure accuracies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6" name="Google Shape;116;g101c62a5f57_0_35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117" name="Google Shape;117;g101c62a5f57_0_35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8" name="Google Shape;118;g101c62a5f57_0_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9" name="Google Shape;119;g101c62a5f57_0_35"/>
          <p:cNvSpPr txBox="1"/>
          <p:nvPr/>
        </p:nvSpPr>
        <p:spPr>
          <a:xfrm>
            <a:off x="7691700" y="4876800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g101c62a5f57_0_35"/>
          <p:cNvSpPr txBox="1"/>
          <p:nvPr>
            <p:ph idx="1" type="body"/>
          </p:nvPr>
        </p:nvSpPr>
        <p:spPr>
          <a:xfrm>
            <a:off x="304800" y="800100"/>
            <a:ext cx="4343400" cy="40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Initially, we implement different baseline models for model building and these include Logistic Regression, K-Nearest Neighbor, Decision Tree, Random Forest and MLP Classifier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35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g101c62a5f57_0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587" y="2889325"/>
            <a:ext cx="7284825" cy="17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1c62a5f57_0_47"/>
          <p:cNvSpPr txBox="1"/>
          <p:nvPr>
            <p:ph idx="1" type="body"/>
          </p:nvPr>
        </p:nvSpPr>
        <p:spPr>
          <a:xfrm>
            <a:off x="304800" y="759800"/>
            <a:ext cx="8520600" cy="3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➔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by Google in 2019, Neural Structured Learning (NSL) is a novel state-of-the-art machine learning Neural Network Model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➔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NSL is unique as it identifies input perturbations that might mislead the model to give erroneous predictions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➔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Structured signals are used to regularize training of neural network forcing the model to make accurate predictions by minimizing supervised loss while at the same time minimizing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neighbor loss and maintaining input similarity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g101c62a5f57_0_47"/>
          <p:cNvSpPr txBox="1"/>
          <p:nvPr>
            <p:ph type="title"/>
          </p:nvPr>
        </p:nvSpPr>
        <p:spPr>
          <a:xfrm>
            <a:off x="304800" y="74400"/>
            <a:ext cx="852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Neural Structured Learning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28" name="Google Shape;128;g101c62a5f57_0_47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129" name="Google Shape;129;g101c62a5f57_0_47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0" name="Google Shape;130;g101c62a5f57_0_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g101c62a5f57_0_47"/>
          <p:cNvSpPr txBox="1"/>
          <p:nvPr/>
        </p:nvSpPr>
        <p:spPr>
          <a:xfrm>
            <a:off x="7682150" y="4873863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g101c62a5f57_0_47"/>
          <p:cNvPicPr preferRelativeResize="0"/>
          <p:nvPr/>
        </p:nvPicPr>
        <p:blipFill rotWithShape="1">
          <a:blip r:embed="rId4">
            <a:alphaModFix/>
          </a:blip>
          <a:srcRect b="4426" l="9907" r="5562" t="5426"/>
          <a:stretch/>
        </p:blipFill>
        <p:spPr>
          <a:xfrm>
            <a:off x="1268350" y="2428725"/>
            <a:ext cx="6555802" cy="229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1c62a5f57_0_59"/>
          <p:cNvSpPr txBox="1"/>
          <p:nvPr>
            <p:ph type="title"/>
          </p:nvPr>
        </p:nvSpPr>
        <p:spPr>
          <a:xfrm>
            <a:off x="304800" y="74400"/>
            <a:ext cx="852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Neural Structured Learning(contd)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38" name="Google Shape;138;g101c62a5f57_0_59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139" name="Google Shape;139;g101c62a5f57_0_59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" name="Google Shape;140;g101c62a5f57_0_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g101c62a5f57_0_59"/>
          <p:cNvSpPr txBox="1"/>
          <p:nvPr/>
        </p:nvSpPr>
        <p:spPr>
          <a:xfrm>
            <a:off x="7682150" y="4873863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g101c62a5f57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6125" y="1336750"/>
            <a:ext cx="3290076" cy="21889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01c62a5f57_0_59"/>
          <p:cNvSpPr txBox="1"/>
          <p:nvPr/>
        </p:nvSpPr>
        <p:spPr>
          <a:xfrm>
            <a:off x="352250" y="4365900"/>
            <a:ext cx="847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sz="1300"/>
              <a:t>The loss optimized for NSL is a combined sum of the supervised and neighbor losses</a:t>
            </a:r>
            <a:endParaRPr sz="1300"/>
          </a:p>
        </p:txBody>
      </p:sp>
      <p:pic>
        <p:nvPicPr>
          <p:cNvPr id="144" name="Google Shape;144;g101c62a5f57_0_59" title="WhatsApp Video 2021-11-15 at 10.59.37 PM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4806" y="879275"/>
            <a:ext cx="4519695" cy="307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1c62a5f57_0_73"/>
          <p:cNvSpPr txBox="1"/>
          <p:nvPr>
            <p:ph idx="1" type="body"/>
          </p:nvPr>
        </p:nvSpPr>
        <p:spPr>
          <a:xfrm>
            <a:off x="336550" y="733075"/>
            <a:ext cx="8753400" cy="15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Introduced by Microsoft in 2020, it is a novel machine learning tool that would help in dealing with bottlenecks that arise due to computational capabilities of machine learning models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helps in the integrations of models to the PyTorch framework that helps in optimal utilization of GPUs and obtain better performances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➔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Hummingbird helps in compiling machine learning pipelines in the form of tensor pipelines that help deal with neural networks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g101c62a5f57_0_73"/>
          <p:cNvSpPr txBox="1"/>
          <p:nvPr>
            <p:ph type="title"/>
          </p:nvPr>
        </p:nvSpPr>
        <p:spPr>
          <a:xfrm>
            <a:off x="304800" y="74400"/>
            <a:ext cx="8520600" cy="61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 sz="2700">
                <a:solidFill>
                  <a:srgbClr val="000000"/>
                </a:solidFill>
                <a:highlight>
                  <a:srgbClr val="FFC000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Hummingbird</a:t>
            </a:r>
            <a:endParaRPr b="1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51" name="Google Shape;151;g101c62a5f57_0_73"/>
          <p:cNvGrpSpPr/>
          <p:nvPr/>
        </p:nvGrpSpPr>
        <p:grpSpPr>
          <a:xfrm>
            <a:off x="0" y="4876801"/>
            <a:ext cx="9144000" cy="298925"/>
            <a:chOff x="0" y="4740006"/>
            <a:chExt cx="9144000" cy="435497"/>
          </a:xfrm>
        </p:grpSpPr>
        <p:sp>
          <p:nvSpPr>
            <p:cNvPr id="152" name="Google Shape;152;g101c62a5f57_0_73"/>
            <p:cNvSpPr/>
            <p:nvPr/>
          </p:nvSpPr>
          <p:spPr>
            <a:xfrm>
              <a:off x="0" y="4755125"/>
              <a:ext cx="9144000" cy="401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3" name="Google Shape;153;g101c62a5f57_0_7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0575" y="4740006"/>
              <a:ext cx="585225" cy="4354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g101c62a5f57_0_73"/>
          <p:cNvSpPr txBox="1"/>
          <p:nvPr/>
        </p:nvSpPr>
        <p:spPr>
          <a:xfrm>
            <a:off x="7682150" y="4873863"/>
            <a:ext cx="13761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EEE 511: Team 6</a:t>
            </a:r>
            <a:endParaRPr b="1" i="0" sz="11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g101c62a5f57_0_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7125" y="2247475"/>
            <a:ext cx="4752249" cy="24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